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6"/>
  </p:notesMasterIdLst>
  <p:sldIdLst>
    <p:sldId id="268" r:id="rId2"/>
    <p:sldId id="269" r:id="rId3"/>
    <p:sldId id="270" r:id="rId4"/>
    <p:sldId id="272" r:id="rId5"/>
    <p:sldId id="273" r:id="rId6"/>
    <p:sldId id="274" r:id="rId7"/>
    <p:sldId id="275" r:id="rId8"/>
    <p:sldId id="276" r:id="rId9"/>
    <p:sldId id="277" r:id="rId10"/>
    <p:sldId id="279" r:id="rId11"/>
    <p:sldId id="280" r:id="rId12"/>
    <p:sldId id="281" r:id="rId13"/>
    <p:sldId id="282" r:id="rId14"/>
    <p:sldId id="266" r:id="rId15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howGuides="1">
      <p:cViewPr varScale="1">
        <p:scale>
          <a:sx n="97" d="100"/>
          <a:sy n="97" d="100"/>
        </p:scale>
        <p:origin x="102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2017/7/15 Saturday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2353178" y="810806"/>
            <a:ext cx="6955750" cy="144655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88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活着就要感谢</a:t>
            </a:r>
            <a:endParaRPr lang="zh-CN" altLang="en-US" sz="88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628266" y="2415078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23970" y="2624507"/>
            <a:ext cx="138531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第五章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1492367" y="3643082"/>
            <a:ext cx="8648521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字体文本样式和特殊符号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64242" y="5391393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8477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112163"/>
            <a:ext cx="1017717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字间距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letter-spacing:px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em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词间距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word-spacing:px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em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文本不换行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white-space:nowrap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单词内换行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word-break:break-all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59063558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472382"/>
            <a:ext cx="10177173" cy="31393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文本省略号  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text-overflow:ellipsis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endParaRPr lang="en-US" altLang="zh-CN" sz="44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元素溢出隐藏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err="1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o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verflow:hidden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  <a:endParaRPr lang="en-US" altLang="zh-CN" sz="44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11827906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特殊符号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1973617"/>
            <a:ext cx="1017717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空格</a:t>
            </a:r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&amp;</a:t>
            </a:r>
            <a:r>
              <a:rPr lang="en-US" altLang="zh-CN" sz="36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nbsp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  <a:endParaRPr lang="en-US" altLang="zh-CN" sz="36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大于号</a:t>
            </a:r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&amp;</a:t>
            </a:r>
            <a:r>
              <a:rPr lang="en-US" altLang="zh-CN" sz="3600" dirty="0" err="1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gt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小于号</a:t>
            </a:r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&amp;</a:t>
            </a:r>
            <a:r>
              <a:rPr lang="en-US" altLang="zh-CN" sz="3600" dirty="0" err="1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lt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引号</a:t>
            </a:r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&amp;</a:t>
            </a:r>
            <a:r>
              <a:rPr lang="en-US" altLang="zh-CN" sz="3600" dirty="0" err="1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quot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版权符号</a:t>
            </a:r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&amp;copy</a:t>
            </a:r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  <a:endParaRPr lang="en-US" altLang="zh-CN" sz="36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更多特殊符号请访问：</a:t>
            </a:r>
            <a:r>
              <a:rPr lang="en-US" altLang="zh-CN" sz="2800" dirty="0" smtClean="0">
                <a:solidFill>
                  <a:schemeClr val="bg1"/>
                </a:solidFill>
                <a:latin typeface="Rockwell" panose="02060603020205020403" pitchFamily="18" charset="0"/>
                <a:ea typeface="微软雅黑" panose="020B0503020204020204" pitchFamily="34" charset="-122"/>
              </a:rPr>
              <a:t>http</a:t>
            </a:r>
            <a:r>
              <a:rPr lang="en-US" altLang="zh-CN" sz="2800" dirty="0">
                <a:solidFill>
                  <a:schemeClr val="bg1"/>
                </a:solidFill>
                <a:latin typeface="Rockwell" panose="02060603020205020403" pitchFamily="18" charset="0"/>
                <a:ea typeface="微软雅黑" panose="020B0503020204020204" pitchFamily="34" charset="-122"/>
              </a:rPr>
              <a:t>://</a:t>
            </a:r>
            <a:r>
              <a:rPr lang="en-US" altLang="zh-CN" sz="2800" dirty="0" smtClean="0">
                <a:solidFill>
                  <a:schemeClr val="bg1"/>
                </a:solidFill>
                <a:latin typeface="Rockwell" panose="02060603020205020403" pitchFamily="18" charset="0"/>
                <a:ea typeface="微软雅黑" panose="020B0503020204020204" pitchFamily="34" charset="-122"/>
              </a:rPr>
              <a:t>www.w3school.com.cn/tags/html_ref_symbols.html</a:t>
            </a:r>
            <a:endParaRPr lang="zh-CN" altLang="zh-CN" sz="2800" dirty="0">
              <a:solidFill>
                <a:schemeClr val="bg1"/>
              </a:solidFill>
              <a:latin typeface="Rockwell" panose="02060603020205020403" pitchFamily="18" charset="0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05079411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172354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总结</a:t>
            </a:r>
          </a:p>
        </p:txBody>
      </p:sp>
      <p:sp>
        <p:nvSpPr>
          <p:cNvPr id="6" name="文本框 5"/>
          <p:cNvSpPr txBox="1"/>
          <p:nvPr/>
        </p:nvSpPr>
        <p:spPr>
          <a:xfrm>
            <a:off x="700953" y="1821217"/>
            <a:ext cx="3507381" cy="458587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字体样式</a:t>
            </a:r>
            <a:endParaRPr lang="en-US" altLang="zh-CN" sz="4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字体颜色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字体风格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字体大小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字体粗细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是否倾斜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大型小写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复合写法</a:t>
            </a:r>
            <a:endParaRPr lang="en-US" altLang="zh-CN" sz="36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540928" y="1779687"/>
            <a:ext cx="3262432" cy="507831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文本</a:t>
            </a:r>
            <a:r>
              <a:rPr lang="zh-CN" altLang="en-US" sz="4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样式</a:t>
            </a:r>
            <a:endParaRPr lang="en-US" altLang="zh-CN" sz="4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控制文本样式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文本对齐方式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首行缩进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文本修饰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字间距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词间距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文本不换行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强制换行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省略号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dirty="0" smtClean="0"/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溢出隐藏</a:t>
            </a:r>
          </a:p>
        </p:txBody>
      </p:sp>
      <p:sp>
        <p:nvSpPr>
          <p:cNvPr id="4" name="文本框 3"/>
          <p:cNvSpPr txBox="1"/>
          <p:nvPr/>
        </p:nvSpPr>
        <p:spPr>
          <a:xfrm>
            <a:off x="8135955" y="1821217"/>
            <a:ext cx="2544286" cy="421653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特殊</a:t>
            </a:r>
            <a:r>
              <a:rPr lang="zh-CN" altLang="en-US" sz="40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符号</a:t>
            </a:r>
            <a:endParaRPr lang="en-US" altLang="zh-CN" sz="40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40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空格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大于号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小于号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引号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版权符号</a:t>
            </a:r>
          </a:p>
        </p:txBody>
      </p:sp>
    </p:spTree>
    <p:extLst>
      <p:ext uri="{BB962C8B-B14F-4D97-AF65-F5344CB8AC3E}">
        <p14:creationId xmlns:p14="http://schemas.microsoft.com/office/powerpoint/2010/main" val="367255483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6863297" y="1354751"/>
            <a:ext cx="532870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学会查询</a:t>
            </a:r>
            <a:r>
              <a:rPr lang="en-US" altLang="zh-CN" sz="4000" dirty="0" err="1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css</a:t>
            </a:r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样式手册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743862" y="2337024"/>
            <a:ext cx="10853053" cy="298915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文字颜色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color</a:t>
            </a:r>
            <a:r>
              <a:rPr lang="zh-CN" altLang="en-US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：</a:t>
            </a:r>
            <a:endParaRPr lang="en-US" altLang="zh-CN" sz="44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字体类型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	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font-family:’</a:t>
            </a:r>
            <a:r>
              <a:rPr lang="zh-CN" altLang="en-US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微软雅黑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’,’</a:t>
            </a:r>
            <a:r>
              <a:rPr lang="zh-CN" altLang="en-US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宋体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’;</a:t>
            </a:r>
          </a:p>
          <a:p>
            <a:pPr>
              <a:lnSpc>
                <a:spcPct val="150000"/>
              </a:lnSpc>
            </a:pPr>
            <a:r>
              <a:rPr lang="zh-CN" altLang="en-US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字体大小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	</a:t>
            </a:r>
            <a:r>
              <a:rPr lang="en-US" altLang="zh-CN" sz="42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font-size:px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% / </a:t>
            </a:r>
            <a:r>
              <a:rPr lang="en-US" altLang="zh-CN" sz="42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em</a:t>
            </a:r>
            <a:r>
              <a:rPr lang="en-US" altLang="zh-CN" sz="4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rem;</a:t>
            </a:r>
            <a:endParaRPr lang="zh-CN" altLang="en-US" sz="42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764421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932548" y="1887081"/>
            <a:ext cx="8893623" cy="415498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字体粗细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font-weight:</a:t>
            </a:r>
          </a:p>
          <a:p>
            <a:r>
              <a:rPr lang="en-US" altLang="zh-CN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bold 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定义粗的字体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bolder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定义更粗的字体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lighter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定义更细的字体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normal</a:t>
            </a:r>
            <a:r>
              <a:rPr lang="en-US" altLang="zh-CN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endParaRPr lang="en-US" altLang="zh-CN" sz="2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数值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写法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100 - 900</a:t>
            </a:r>
            <a:endParaRPr lang="zh-CN" altLang="en-US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82377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252841"/>
            <a:ext cx="889362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规定字体是否倾斜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font-style:</a:t>
            </a:r>
          </a:p>
          <a:p>
            <a:r>
              <a:rPr lang="en-US" altLang="zh-CN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</a:p>
          <a:p>
            <a:r>
              <a:rPr lang="en-US" altLang="zh-CN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italic 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字体倾斜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oblique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定义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字体的斜体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normal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898499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252841"/>
            <a:ext cx="9262773" cy="34470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小型大写</a:t>
            </a:r>
            <a:r>
              <a:rPr lang="zh-CN" altLang="en-US" sz="440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字母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font-variant:</a:t>
            </a:r>
            <a:endParaRPr lang="en-US" altLang="zh-CN" sz="4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small-caps 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小型大写字母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normal</a:t>
            </a: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默认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行</a:t>
            </a: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高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line-height:px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% / 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em</a:t>
            </a:r>
            <a:endParaRPr lang="en-US" altLang="zh-CN" sz="44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23866117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387664" y="2154367"/>
            <a:ext cx="11555807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字体复合样式：</a:t>
            </a:r>
            <a:endParaRPr lang="en-US" altLang="zh-CN" sz="44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基本写法：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font:12px  ‘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微软雅黑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’,’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宋体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’;</a:t>
            </a:r>
          </a:p>
          <a:p>
            <a:pPr>
              <a:lnSpc>
                <a:spcPct val="150000"/>
              </a:lnSpc>
            </a:pPr>
            <a:r>
              <a:rPr lang="zh-CN" altLang="en-US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多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样式写法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:font:12px/1.2 ‘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微软雅黑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’ </a:t>
            </a:r>
            <a:r>
              <a:rPr lang="en-US" altLang="zh-CN" sz="32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blod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small-caps </a:t>
            </a:r>
            <a:r>
              <a:rPr lang="en-US" altLang="zh-CN" sz="32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intalic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字体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: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字体大小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/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行高 字体风格 字体粗细 小型大写字母 倾斜</a:t>
            </a:r>
            <a:endParaRPr lang="en-US" altLang="zh-CN" sz="32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30423156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154367"/>
            <a:ext cx="9811413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控制文本大小写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text-transform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uppercase 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字母大写</a:t>
            </a: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capitalize	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首字母大写</a:t>
            </a: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lowercase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小写字母</a:t>
            </a:r>
            <a:endParaRPr lang="en-US" altLang="zh-CN" sz="20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0150281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154367"/>
            <a:ext cx="9811413" cy="40626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文本对齐方式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text-align</a:t>
            </a: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left 	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左对齐</a:t>
            </a: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right	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右对齐</a:t>
            </a: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center	</a:t>
            </a:r>
            <a:r>
              <a:rPr lang="zh-CN" altLang="en-US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居中</a:t>
            </a:r>
            <a:endParaRPr lang="en-US" altLang="zh-CN" sz="32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en-US" altLang="zh-CN" sz="32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justify	</a:t>
            </a:r>
            <a:r>
              <a:rPr lang="zh-CN" altLang="en-US" sz="32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两端对齐</a:t>
            </a:r>
            <a:endParaRPr lang="en-US" altLang="zh-CN" sz="20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9060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30"/>
                    </a14:imgEffect>
                    <a14:imgEffect>
                      <a14:brightnessContrast bright="-45000"/>
                    </a14:imgEffect>
                  </a14:imgLayer>
                </a14:imgProps>
              </a:ext>
            </a:extLst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75455" y="734987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696221" y="560530"/>
            <a:ext cx="326243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60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60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样式</a:t>
            </a:r>
            <a:endParaRPr lang="zh-CN" altLang="en-US" sz="60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175455" y="2154367"/>
            <a:ext cx="9811413" cy="43396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首行缩进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text-indent:px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 / </a:t>
            </a:r>
            <a:r>
              <a:rPr lang="en-US" altLang="zh-CN" sz="44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em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;</a:t>
            </a:r>
          </a:p>
          <a:p>
            <a:pPr>
              <a:lnSpc>
                <a:spcPct val="150000"/>
              </a:lnSpc>
            </a:pPr>
            <a:r>
              <a:rPr lang="zh-CN" altLang="en-US" sz="44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文本</a:t>
            </a:r>
            <a:r>
              <a:rPr lang="zh-CN" altLang="en-US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修饰</a:t>
            </a:r>
            <a:r>
              <a:rPr lang="en-US" altLang="zh-CN" sz="4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en-US" altLang="zh-CN" sz="44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text-decoration:</a:t>
            </a:r>
          </a:p>
          <a:p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none			</a:t>
            </a:r>
            <a:r>
              <a:rPr lang="zh-CN" altLang="en-US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去掉下划线</a:t>
            </a:r>
            <a:endParaRPr lang="en-US" altLang="zh-CN" sz="36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underline		</a:t>
            </a:r>
            <a:r>
              <a:rPr lang="zh-CN" altLang="en-US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下划线</a:t>
            </a:r>
            <a:endParaRPr lang="en-US" altLang="zh-CN" sz="36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line-through		</a:t>
            </a:r>
            <a:r>
              <a:rPr lang="zh-CN" altLang="en-US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中划线</a:t>
            </a:r>
            <a:endParaRPr lang="en-US" altLang="zh-CN" sz="3600" dirty="0" smtClean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  <a:p>
            <a:r>
              <a:rPr lang="en-US" altLang="zh-CN" sz="3600" dirty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</a:t>
            </a:r>
            <a:r>
              <a:rPr lang="en-US" altLang="zh-CN" sz="3600" dirty="0" err="1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overline</a:t>
            </a:r>
            <a:r>
              <a:rPr lang="en-US" altLang="zh-CN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			</a:t>
            </a:r>
            <a:r>
              <a:rPr lang="zh-CN" altLang="en-US" sz="3600" dirty="0" smtClean="0">
                <a:solidFill>
                  <a:schemeClr val="bg1"/>
                </a:solidFill>
                <a:latin typeface="Rockwell" panose="02060603020205020403" pitchFamily="18" charset="0"/>
                <a:ea typeface="思源黑体 CN Light" panose="020B0300000000000000" pitchFamily="34" charset="-122"/>
              </a:rPr>
              <a:t>上划线</a:t>
            </a:r>
            <a:endParaRPr lang="en-US" altLang="zh-CN" sz="3600" dirty="0">
              <a:solidFill>
                <a:schemeClr val="bg1"/>
              </a:solidFill>
              <a:latin typeface="Rockwell" panose="02060603020205020403" pitchFamily="18" charset="0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654437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941</TotalTime>
  <Words>124</Words>
  <Application>Microsoft Office PowerPoint</Application>
  <PresentationFormat>宽屏</PresentationFormat>
  <Paragraphs>96</Paragraphs>
  <Slides>14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14</vt:i4>
      </vt:variant>
    </vt:vector>
  </HeadingPairs>
  <TitlesOfParts>
    <vt:vector size="25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微软雅黑</vt:lpstr>
      <vt:lpstr>叶根友毛笔行书简体</vt:lpstr>
      <vt:lpstr>Arial</vt:lpstr>
      <vt:lpstr>Rockwell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88</cp:revision>
  <dcterms:created xsi:type="dcterms:W3CDTF">2017-07-11T10:59:46Z</dcterms:created>
  <dcterms:modified xsi:type="dcterms:W3CDTF">2017-07-15T13:15:58Z</dcterms:modified>
</cp:coreProperties>
</file>

<file path=docProps/thumbnail.jpeg>
</file>